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2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2" r:id="rId5"/>
    <p:sldId id="264" r:id="rId6"/>
    <p:sldId id="267" r:id="rId7"/>
    <p:sldId id="268" r:id="rId8"/>
    <p:sldId id="269" r:id="rId9"/>
    <p:sldId id="271" r:id="rId10"/>
    <p:sldId id="270" r:id="rId1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59">
          <p15:clr>
            <a:srgbClr val="A4A3A4"/>
          </p15:clr>
        </p15:guide>
        <p15:guide id="2" orient="horz" pos="955">
          <p15:clr>
            <a:srgbClr val="A4A3A4"/>
          </p15:clr>
        </p15:guide>
        <p15:guide id="3" pos="298">
          <p15:clr>
            <a:srgbClr val="A4A3A4"/>
          </p15:clr>
        </p15:guide>
        <p15:guide id="4" pos="54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FBFBF"/>
    <a:srgbClr val="C7DBF4"/>
    <a:srgbClr val="D9D9D9"/>
    <a:srgbClr val="C4DBF4"/>
    <a:srgbClr val="005596"/>
    <a:srgbClr val="78716E"/>
    <a:srgbClr val="006F96"/>
    <a:srgbClr val="0066CC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019" autoAdjust="0"/>
  </p:normalViewPr>
  <p:slideViewPr>
    <p:cSldViewPr snapToGrid="0">
      <p:cViewPr varScale="1">
        <p:scale>
          <a:sx n="115" d="100"/>
          <a:sy n="115" d="100"/>
        </p:scale>
        <p:origin x="1452" y="114"/>
      </p:cViewPr>
      <p:guideLst>
        <p:guide orient="horz" pos="3959"/>
        <p:guide orient="horz" pos="955"/>
        <p:guide pos="298"/>
        <p:guide pos="54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-2496" y="-96"/>
      </p:cViewPr>
      <p:guideLst>
        <p:guide orient="horz" pos="3025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1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t" anchorCtr="0" compatLnSpc="1">
            <a:prstTxWarp prst="textNoShape">
              <a:avLst/>
            </a:prstTxWarp>
          </a:bodyPr>
          <a:lstStyle>
            <a:lvl1pPr defTabSz="914150">
              <a:defRPr sz="1200"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4143587" y="1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t" anchorCtr="0" compatLnSpc="1">
            <a:prstTxWarp prst="textNoShape">
              <a:avLst/>
            </a:prstTxWarp>
          </a:bodyPr>
          <a:lstStyle>
            <a:lvl1pPr algn="r" defTabSz="914150">
              <a:defRPr sz="1200">
                <a:latin typeface="Calibri" pitchFamily="34" charset="0"/>
              </a:defRPr>
            </a:lvl1pPr>
          </a:lstStyle>
          <a:p>
            <a:fld id="{7FD8A48A-BDE8-4DF0-81FA-8672966CB3C0}" type="datetimeFigureOut">
              <a:rPr lang="en-US"/>
              <a:pPr/>
              <a:t>9/20/2021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9119474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b" anchorCtr="0" compatLnSpc="1">
            <a:prstTxWarp prst="textNoShape">
              <a:avLst/>
            </a:prstTxWarp>
          </a:bodyPr>
          <a:lstStyle>
            <a:lvl1pPr defTabSz="914150">
              <a:defRPr sz="1200"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4143587" y="9119474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b" anchorCtr="0" compatLnSpc="1">
            <a:prstTxWarp prst="textNoShape">
              <a:avLst/>
            </a:prstTxWarp>
          </a:bodyPr>
          <a:lstStyle>
            <a:lvl1pPr algn="r" defTabSz="914150">
              <a:defRPr sz="1200">
                <a:latin typeface="Calibri" pitchFamily="34" charset="0"/>
              </a:defRPr>
            </a:lvl1pPr>
          </a:lstStyle>
          <a:p>
            <a:fld id="{61D85D3C-FADD-4205-9CD1-52FDEEB5FA4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516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1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t" anchorCtr="0" compatLnSpc="1">
            <a:prstTxWarp prst="textNoShape">
              <a:avLst/>
            </a:prstTxWarp>
          </a:bodyPr>
          <a:lstStyle>
            <a:lvl1pPr defTabSz="914150">
              <a:defRPr sz="1200"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4143587" y="1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t" anchorCtr="0" compatLnSpc="1">
            <a:prstTxWarp prst="textNoShape">
              <a:avLst/>
            </a:prstTxWarp>
          </a:bodyPr>
          <a:lstStyle>
            <a:lvl1pPr algn="r" defTabSz="914150">
              <a:defRPr sz="1200">
                <a:latin typeface="Calibri" pitchFamily="34" charset="0"/>
              </a:defRPr>
            </a:lvl1pPr>
          </a:lstStyle>
          <a:p>
            <a:fld id="{5DD0304B-F34B-4256-95CC-BF1A9482EA1B}" type="datetimeFigureOut">
              <a:rPr lang="en-US"/>
              <a:pPr/>
              <a:t>9/20/2021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0725"/>
            <a:ext cx="4799012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2019" tIns="51008" rIns="102019" bIns="51008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31520" y="4560571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9119474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b" anchorCtr="0" compatLnSpc="1">
            <a:prstTxWarp prst="textNoShape">
              <a:avLst/>
            </a:prstTxWarp>
          </a:bodyPr>
          <a:lstStyle>
            <a:lvl1pPr defTabSz="914150">
              <a:defRPr sz="1200"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4143587" y="9119474"/>
            <a:ext cx="3169921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497" tIns="48248" rIns="96497" bIns="48248" numCol="1" anchor="b" anchorCtr="0" compatLnSpc="1">
            <a:prstTxWarp prst="textNoShape">
              <a:avLst/>
            </a:prstTxWarp>
          </a:bodyPr>
          <a:lstStyle>
            <a:lvl1pPr algn="r" defTabSz="914150">
              <a:defRPr sz="1200">
                <a:latin typeface="Calibri" pitchFamily="34" charset="0"/>
              </a:defRPr>
            </a:lvl1pPr>
          </a:lstStyle>
          <a:p>
            <a:fld id="{E14177B5-402C-45CC-87E3-90DD0E86833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08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4" y="1154548"/>
            <a:ext cx="7433253" cy="1487036"/>
          </a:xfrm>
        </p:spPr>
        <p:txBody>
          <a:bodyPr anchor="b"/>
          <a:lstStyle>
            <a:lvl1pPr>
              <a:defRPr sz="34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73074" y="2660073"/>
            <a:ext cx="7433253" cy="452569"/>
          </a:xfr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200" b="0" kern="1200" dirty="0">
                <a:solidFill>
                  <a:srgbClr val="C4DBF4"/>
                </a:solidFill>
                <a:latin typeface="+mj-lt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21" y="276180"/>
            <a:ext cx="2373867" cy="878368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77130"/>
            <a:ext cx="2033588" cy="2951593"/>
          </a:xfr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859915" y="3277131"/>
            <a:ext cx="4284083" cy="2951593"/>
          </a:xfr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2033589" y="3277132"/>
            <a:ext cx="2826326" cy="1475072"/>
          </a:xfr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2033588" y="4753651"/>
            <a:ext cx="2826327" cy="1475073"/>
          </a:xfr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382616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3" y="1249814"/>
            <a:ext cx="6248238" cy="2156307"/>
          </a:xfrm>
        </p:spPr>
        <p:txBody>
          <a:bodyPr anchor="b"/>
          <a:lstStyle>
            <a:lvl1pPr>
              <a:defRPr sz="30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73075" y="3406122"/>
            <a:ext cx="6248236" cy="2130457"/>
          </a:xfrm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200" b="0" kern="1200" dirty="0">
                <a:solidFill>
                  <a:srgbClr val="C7DBF4"/>
                </a:solidFill>
                <a:latin typeface="+mj-lt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21" y="276180"/>
            <a:ext cx="2373867" cy="8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1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454" y="1516064"/>
            <a:ext cx="8232775" cy="47611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EC16C3E-254E-C04A-8A90-F3CAE37A3D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3EBC34D-D7DC-4348-A578-DC66C49386B9}" type="datetime1">
              <a:rPr lang="en-US" smtClean="0"/>
              <a:t>9/20/2021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9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rgbClr val="C4DBF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0D849-08F9-4A4B-8AD3-D2DCE5A82EB4}" type="datetime1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9FE3-C304-CE48-A9B7-DC03ED22A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5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454" y="1516316"/>
            <a:ext cx="3960812" cy="4760913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17936" y="1516316"/>
            <a:ext cx="3960812" cy="4760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8EC16C3E-254E-C04A-8A90-F3CAE37A3D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C5E271D-BE9E-4E6B-B660-7885CF4EF204}" type="datetime1">
              <a:rPr lang="en-US" smtClean="0"/>
              <a:t>9/20/2021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4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C16C3E-254E-C04A-8A90-F3CAE37A3D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9EFBB74-C467-4635-BF24-2CC7E182D4B8}" type="datetime1">
              <a:rPr lang="en-US" smtClean="0"/>
              <a:t>9/20/2021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4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ackgroun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C16C3E-254E-C04A-8A90-F3CAE37A3D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9EFBB74-C467-4635-BF24-2CC7E182D4B8}" type="datetime1">
              <a:rPr lang="en-US" smtClean="0"/>
              <a:t>9/20/2021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56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3526" y="1431055"/>
            <a:ext cx="4633274" cy="46662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1F30-25DD-4BA2-A58A-CB35EC8FE3D9}" type="datetime1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9FE3-C304-CE48-A9B7-DC03ED22A9B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199" y="1508055"/>
            <a:ext cx="3413052" cy="2194560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insert picture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57199" y="3882195"/>
            <a:ext cx="3413052" cy="2194560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insert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74638"/>
            <a:ext cx="6918325" cy="1143000"/>
          </a:xfrm>
        </p:spPr>
        <p:txBody>
          <a:bodyPr anchor="ctr" anchorCtr="0"/>
          <a:lstStyle>
            <a:lvl1pPr marL="0" indent="0">
              <a:buFontTx/>
              <a:buNone/>
              <a:defRPr sz="32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033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rgbClr val="D9D9D9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C4DBF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D6CE-12C1-41F2-B186-8570A100F50E}" type="datetime1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B9FE3-C304-CE48-A9B7-DC03ED22A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4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679282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8452" y="6419721"/>
            <a:ext cx="3679722" cy="438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60574" y="6419721"/>
            <a:ext cx="2133600" cy="438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rgbClr val="FFFFFF"/>
                </a:solidFill>
                <a:latin typeface="Franklin Gothic Book" panose="020B0503020102020204" pitchFamily="34" charset="0"/>
                <a:cs typeface="Arial"/>
              </a:defRPr>
            </a:lvl1pPr>
          </a:lstStyle>
          <a:p>
            <a:pPr>
              <a:defRPr/>
            </a:pPr>
            <a:fld id="{8EC16C3E-254E-C04A-8A90-F3CAE37A3DA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511710"/>
            <a:ext cx="8229600" cy="4763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6419721"/>
            <a:ext cx="2133600" cy="438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Franklin Gothic Book" panose="020B0503020102020204" pitchFamily="34" charset="0"/>
              </a:defRPr>
            </a:lvl1pPr>
          </a:lstStyle>
          <a:p>
            <a:fld id="{D63550FF-F481-47E9-8324-CA728248F92C}" type="datetime1">
              <a:rPr lang="en-US" smtClean="0"/>
              <a:pPr/>
              <a:t>9/20/2021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882" y="30757"/>
            <a:ext cx="1489811" cy="5512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4" r:id="rId2"/>
    <p:sldLayoutId id="2147483814" r:id="rId3"/>
    <p:sldLayoutId id="2147483820" r:id="rId4"/>
    <p:sldLayoutId id="2147483815" r:id="rId5"/>
    <p:sldLayoutId id="2147483816" r:id="rId6"/>
    <p:sldLayoutId id="2147483825" r:id="rId7"/>
    <p:sldLayoutId id="2147483822" r:id="rId8"/>
    <p:sldLayoutId id="2147483823" r:id="rId9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Franklin Gothic Medium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8486D"/>
          </a:solidFill>
          <a:latin typeface="Franklin Gothic Medium" pitchFamily="34" charset="0"/>
        </a:defRPr>
      </a:lvl9pPr>
    </p:titleStyle>
    <p:bodyStyle>
      <a:lvl1pPr marL="274320" indent="-274320" algn="l" rtl="0" eaLnBrk="1" fontAlgn="base" hangingPunct="1">
        <a:spcBef>
          <a:spcPts val="1000"/>
        </a:spcBef>
        <a:spcAft>
          <a:spcPct val="0"/>
        </a:spcAft>
        <a:buClr>
          <a:srgbClr val="C4DBF4"/>
        </a:buClr>
        <a:buSzPct val="125000"/>
        <a:buFont typeface="Arial" pitchFamily="34" charset="0"/>
        <a:buChar char="•"/>
        <a:defRPr sz="2400" b="0" kern="1200">
          <a:solidFill>
            <a:schemeClr val="bg1"/>
          </a:solidFill>
          <a:latin typeface="Franklin Gothic Medium" panose="020B0603020102020204" pitchFamily="34" charset="0"/>
          <a:ea typeface="+mn-ea"/>
          <a:cs typeface="Arial" pitchFamily="34" charset="0"/>
        </a:defRPr>
      </a:lvl1pPr>
      <a:lvl2pPr marL="512064" indent="-173736" algn="l" rtl="0" eaLnBrk="1" fontAlgn="base" hangingPunct="1">
        <a:spcBef>
          <a:spcPts val="800"/>
        </a:spcBef>
        <a:spcAft>
          <a:spcPct val="0"/>
        </a:spcAft>
        <a:buClr>
          <a:srgbClr val="C4DBF4"/>
        </a:buClr>
        <a:buSzPct val="85000"/>
        <a:buFont typeface="Wingdings" pitchFamily="2" charset="2"/>
        <a:buChar char="§"/>
        <a:defRPr sz="2000" b="0" kern="1200">
          <a:solidFill>
            <a:schemeClr val="bg1"/>
          </a:solidFill>
          <a:latin typeface="Franklin Gothic Book" panose="020B0503020102020204" pitchFamily="34" charset="0"/>
          <a:ea typeface="+mn-ea"/>
          <a:cs typeface="Arial" pitchFamily="34" charset="0"/>
        </a:defRPr>
      </a:lvl2pPr>
      <a:lvl3pPr marL="859536" indent="-173736" algn="l" rtl="0" eaLnBrk="1" fontAlgn="base" hangingPunct="1">
        <a:spcBef>
          <a:spcPts val="800"/>
        </a:spcBef>
        <a:spcAft>
          <a:spcPct val="0"/>
        </a:spcAft>
        <a:buClr>
          <a:srgbClr val="C4DBF4"/>
        </a:buClr>
        <a:buFont typeface="Franklin Gothic Book" panose="020B0503020102020204" pitchFamily="34" charset="0"/>
        <a:buChar char="–"/>
        <a:defRPr sz="1600" b="0" kern="1200">
          <a:solidFill>
            <a:schemeClr val="bg1"/>
          </a:solidFill>
          <a:latin typeface="Franklin Gothic Book" panose="020B0503020102020204" pitchFamily="34" charset="0"/>
          <a:ea typeface="+mn-ea"/>
          <a:cs typeface="Arial" pitchFamily="34" charset="0"/>
        </a:defRPr>
      </a:lvl3pPr>
      <a:lvl4pPr marL="1600200" indent="-173736" algn="l" rtl="0" eaLnBrk="1" fontAlgn="base" hangingPunct="1">
        <a:spcBef>
          <a:spcPts val="800"/>
        </a:spcBef>
        <a:spcAft>
          <a:spcPct val="0"/>
        </a:spcAft>
        <a:buClr>
          <a:srgbClr val="C4DBF4"/>
        </a:buClr>
        <a:buFont typeface="Franklin Gothic Book" panose="020B0503020102020204" pitchFamily="34" charset="0"/>
        <a:buChar char="–"/>
        <a:defRPr sz="1600" b="0" kern="1200">
          <a:solidFill>
            <a:schemeClr val="bg1"/>
          </a:solidFill>
          <a:latin typeface="Franklin Gothic Book" panose="020B0503020102020204" pitchFamily="34" charset="0"/>
          <a:ea typeface="+mn-ea"/>
          <a:cs typeface="Arial" pitchFamily="34" charset="0"/>
        </a:defRPr>
      </a:lvl4pPr>
      <a:lvl5pPr marL="1828800" indent="0" algn="l" rtl="0" eaLnBrk="1" fontAlgn="base" hangingPunct="1">
        <a:spcBef>
          <a:spcPct val="20000"/>
        </a:spcBef>
        <a:spcAft>
          <a:spcPct val="0"/>
        </a:spcAft>
        <a:buClr>
          <a:srgbClr val="C4DBF4"/>
        </a:buClr>
        <a:buFont typeface="Arial" charset="0"/>
        <a:buNone/>
        <a:defRPr sz="1600" b="0" kern="1200" baseline="0">
          <a:solidFill>
            <a:schemeClr val="bg1"/>
          </a:solidFill>
          <a:latin typeface="+mj-lt"/>
          <a:ea typeface="+mn-ea"/>
          <a:cs typeface="Arial" pitchFamily="34" charset="0"/>
        </a:defRPr>
      </a:lvl5pPr>
      <a:lvl6pPr marL="22860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alternatives to ESRI products</a:t>
            </a:r>
          </a:p>
        </p:txBody>
      </p:sp>
      <p:pic>
        <p:nvPicPr>
          <p:cNvPr id="9" name="Picture Placeholder 8" descr="Graphical user interface, map&#10;&#10;Description automatically generated">
            <a:extLst>
              <a:ext uri="{FF2B5EF4-FFF2-40B4-BE49-F238E27FC236}">
                <a16:creationId xmlns:a16="http://schemas.microsoft.com/office/drawing/2014/main" id="{5898C576-8FC7-41DB-BAA9-0094FD1338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r="2492"/>
          <a:stretch>
            <a:fillRect/>
          </a:stretch>
        </p:blipFill>
        <p:spPr>
          <a:ln w="3175">
            <a:solidFill>
              <a:schemeClr val="bg2">
                <a:lumMod val="10000"/>
              </a:schemeClr>
            </a:solidFill>
          </a:ln>
        </p:spPr>
      </p:pic>
      <p:pic>
        <p:nvPicPr>
          <p:cNvPr id="7" name="Picture Placeholder 6" descr="Introduction to GRASS GIS">
            <a:extLst>
              <a:ext uri="{FF2B5EF4-FFF2-40B4-BE49-F238E27FC236}">
                <a16:creationId xmlns:a16="http://schemas.microsoft.com/office/drawing/2014/main" id="{168B81C3-A6A2-4BF7-A05F-8D9917403F01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" b="1207"/>
          <a:stretch>
            <a:fillRect/>
          </a:stretch>
        </p:blipFill>
        <p:spPr bwMode="auto">
          <a:xfrm>
            <a:off x="2033588" y="3276600"/>
            <a:ext cx="2825750" cy="1476375"/>
          </a:xfrm>
          <a:prstGeom prst="rect">
            <a:avLst/>
          </a:prstGeom>
          <a:noFill/>
          <a:ln w="3175">
            <a:solidFill>
              <a:schemeClr val="bg2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FFC01E8-0B05-4898-884B-ADDF6ABF8BE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2" b="8202"/>
          <a:stretch>
            <a:fillRect/>
          </a:stretch>
        </p:blipFill>
        <p:spPr bwMode="auto">
          <a:xfrm>
            <a:off x="2033588" y="4752975"/>
            <a:ext cx="2825750" cy="1476375"/>
          </a:xfrm>
          <a:prstGeom prst="rect">
            <a:avLst/>
          </a:prstGeom>
          <a:noFill/>
          <a:ln w="3175">
            <a:solidFill>
              <a:schemeClr val="bg2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playing terrain datasets in ArcGIS—Help | ArcGIS for Desktop">
            <a:extLst>
              <a:ext uri="{FF2B5EF4-FFF2-40B4-BE49-F238E27FC236}">
                <a16:creationId xmlns:a16="http://schemas.microsoft.com/office/drawing/2014/main" id="{E6A08620-EAD3-48AD-84EE-FE4940BFA6B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08"/>
          <a:stretch/>
        </p:blipFill>
        <p:spPr bwMode="auto">
          <a:prstGeom prst="rect">
            <a:avLst/>
          </a:prstGeom>
          <a:noFill/>
          <a:ln w="3175">
            <a:solidFill>
              <a:schemeClr val="bg2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66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ArcGIS and </a:t>
            </a:r>
            <a:r>
              <a:rPr lang="en-US" dirty="0" err="1"/>
              <a:t>ArcPro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Many open-source GIS programs and analytical tools</a:t>
            </a:r>
          </a:p>
          <a:p>
            <a:r>
              <a:rPr lang="en-US" dirty="0"/>
              <a:t>Key distinction:</a:t>
            </a:r>
          </a:p>
          <a:p>
            <a:pPr lvl="1"/>
            <a:r>
              <a:rPr lang="en-US" dirty="0"/>
              <a:t>1) Stand-along GIS applications, and</a:t>
            </a:r>
          </a:p>
          <a:p>
            <a:pPr lvl="1"/>
            <a:r>
              <a:rPr lang="en-US" dirty="0"/>
              <a:t>2) Analytical tools that ALSO have GIS/mapping capabilities</a:t>
            </a:r>
          </a:p>
          <a:p>
            <a:endParaRPr lang="en-US" dirty="0"/>
          </a:p>
          <a:p>
            <a:r>
              <a:rPr lang="en-US" dirty="0"/>
              <a:t>While dozens exists, there are 4 far superior choices:</a:t>
            </a:r>
          </a:p>
          <a:p>
            <a:pPr lvl="1"/>
            <a:r>
              <a:rPr lang="en-US" dirty="0"/>
              <a:t>QGIS</a:t>
            </a:r>
          </a:p>
          <a:p>
            <a:pPr lvl="1"/>
            <a:r>
              <a:rPr lang="en-US" dirty="0"/>
              <a:t>GRASS GIS</a:t>
            </a:r>
          </a:p>
          <a:p>
            <a:pPr lvl="1"/>
            <a:r>
              <a:rPr lang="en-US" dirty="0"/>
              <a:t>R  </a:t>
            </a:r>
            <a:r>
              <a:rPr lang="en-US" dirty="0" err="1"/>
              <a:t>Maptools</a:t>
            </a:r>
            <a:endParaRPr lang="en-US" dirty="0"/>
          </a:p>
          <a:p>
            <a:pPr lvl="1"/>
            <a:r>
              <a:rPr lang="en-US" dirty="0"/>
              <a:t>Carto</a:t>
            </a:r>
          </a:p>
        </p:txBody>
      </p:sp>
    </p:spTree>
    <p:extLst>
      <p:ext uri="{BB962C8B-B14F-4D97-AF65-F5344CB8AC3E}">
        <p14:creationId xmlns:p14="http://schemas.microsoft.com/office/powerpoint/2010/main" val="2250589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#1 - QGIS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454" y="1374744"/>
            <a:ext cx="8232775" cy="4761166"/>
          </a:xfrm>
        </p:spPr>
        <p:txBody>
          <a:bodyPr/>
          <a:lstStyle/>
          <a:p>
            <a:r>
              <a:rPr lang="en-US" dirty="0"/>
              <a:t>Open-source GIS – runs on Linux, Unix, Mac, and windows</a:t>
            </a:r>
          </a:p>
          <a:p>
            <a:r>
              <a:rPr lang="en-US" dirty="0"/>
              <a:t>Supports numerous vector, raster, and database formats</a:t>
            </a:r>
          </a:p>
          <a:p>
            <a:r>
              <a:rPr lang="en-US" dirty="0"/>
              <a:t>Great documentation and active user community</a:t>
            </a:r>
          </a:p>
          <a:p>
            <a:r>
              <a:rPr lang="en-US" dirty="0"/>
              <a:t>Tons of plug-ins adding functionality</a:t>
            </a:r>
          </a:p>
          <a:p>
            <a:r>
              <a:rPr lang="en-US" dirty="0"/>
              <a:t>Has python interface</a:t>
            </a:r>
          </a:p>
          <a:p>
            <a:endParaRPr lang="en-US" dirty="0"/>
          </a:p>
          <a:p>
            <a:r>
              <a:rPr lang="en-US" dirty="0"/>
              <a:t>Easiest transition from Arc</a:t>
            </a:r>
          </a:p>
          <a:p>
            <a:r>
              <a:rPr lang="en-US" dirty="0"/>
              <a:t>Clean interface</a:t>
            </a:r>
          </a:p>
          <a:p>
            <a:r>
              <a:rPr lang="en-US" dirty="0"/>
              <a:t>Easy to use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Graphical user interface, map&#10;&#10;Description automatically generated">
            <a:extLst>
              <a:ext uri="{FF2B5EF4-FFF2-40B4-BE49-F238E27FC236}">
                <a16:creationId xmlns:a16="http://schemas.microsoft.com/office/drawing/2014/main" id="{3FF8AB6A-E079-4588-8E00-C712DA5E93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08" y="3312618"/>
            <a:ext cx="4572000" cy="299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0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#1 – QGIS vs ArcGIS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B485382-187F-40A3-893A-FE9E71A98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779758"/>
              </p:ext>
            </p:extLst>
          </p:nvPr>
        </p:nvGraphicFramePr>
        <p:xfrm>
          <a:off x="1687484" y="1263997"/>
          <a:ext cx="5769032" cy="4737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5047">
                  <a:extLst>
                    <a:ext uri="{9D8B030D-6E8A-4147-A177-3AD203B41FA5}">
                      <a16:colId xmlns:a16="http://schemas.microsoft.com/office/drawing/2014/main" val="1591084804"/>
                    </a:ext>
                  </a:extLst>
                </a:gridCol>
                <a:gridCol w="947651">
                  <a:extLst>
                    <a:ext uri="{9D8B030D-6E8A-4147-A177-3AD203B41FA5}">
                      <a16:colId xmlns:a16="http://schemas.microsoft.com/office/drawing/2014/main" val="298532601"/>
                    </a:ext>
                  </a:extLst>
                </a:gridCol>
                <a:gridCol w="806334">
                  <a:extLst>
                    <a:ext uri="{9D8B030D-6E8A-4147-A177-3AD203B41FA5}">
                      <a16:colId xmlns:a16="http://schemas.microsoft.com/office/drawing/2014/main" val="3903687940"/>
                    </a:ext>
                  </a:extLst>
                </a:gridCol>
              </a:tblGrid>
              <a:tr h="353341">
                <a:tc>
                  <a:txBody>
                    <a:bodyPr/>
                    <a:lstStyle/>
                    <a:p>
                      <a:r>
                        <a:rPr lang="en-US" dirty="0"/>
                        <a:t>Features and 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ArcGIS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QGIS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559674"/>
                  </a:ext>
                </a:extLst>
              </a:tr>
              <a:tr h="242922">
                <a:tc>
                  <a:txBody>
                    <a:bodyPr/>
                    <a:lstStyle/>
                    <a:p>
                      <a:r>
                        <a:rPr lang="en-US" sz="1050" dirty="0"/>
                        <a:t>Versatility in consuming all different types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280301"/>
                  </a:ext>
                </a:extLst>
              </a:tr>
              <a:tr h="242922">
                <a:tc>
                  <a:txBody>
                    <a:bodyPr/>
                    <a:lstStyle/>
                    <a:p>
                      <a:r>
                        <a:rPr lang="en-US" sz="1050" dirty="0"/>
                        <a:t>Simplicity and ease of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802426"/>
                  </a:ext>
                </a:extLst>
              </a:tr>
              <a:tr h="242922">
                <a:tc>
                  <a:txBody>
                    <a:bodyPr/>
                    <a:lstStyle/>
                    <a:p>
                      <a:r>
                        <a:rPr lang="en-US" sz="1050" dirty="0"/>
                        <a:t>Explore your geodata with ArcCatalog or QGIS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448447"/>
                  </a:ext>
                </a:extLst>
              </a:tr>
              <a:tr h="242922">
                <a:tc>
                  <a:txBody>
                    <a:bodyPr/>
                    <a:lstStyle/>
                    <a:p>
                      <a:r>
                        <a:rPr lang="en-US" sz="1050" dirty="0"/>
                        <a:t>Ease of joining tabular and spatial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135610"/>
                  </a:ext>
                </a:extLst>
              </a:tr>
              <a:tr h="242922">
                <a:tc>
                  <a:txBody>
                    <a:bodyPr/>
                    <a:lstStyle/>
                    <a:p>
                      <a:r>
                        <a:rPr lang="en-US" sz="1050" dirty="0"/>
                        <a:t>Ability to handle and on-the-fly map projections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01820"/>
                  </a:ext>
                </a:extLst>
              </a:tr>
              <a:tr h="242922">
                <a:tc>
                  <a:txBody>
                    <a:bodyPr/>
                    <a:lstStyle/>
                    <a:p>
                      <a:r>
                        <a:rPr lang="en-US" sz="1050" dirty="0"/>
                        <a:t>Base maps and other readily available GIS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980197"/>
                  </a:ext>
                </a:extLst>
              </a:tr>
              <a:tr h="242922">
                <a:tc>
                  <a:txBody>
                    <a:bodyPr/>
                    <a:lstStyle/>
                    <a:p>
                      <a:r>
                        <a:rPr lang="en-US" sz="1050" dirty="0"/>
                        <a:t>License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2355"/>
                  </a:ext>
                </a:extLst>
              </a:tr>
              <a:tr h="242922">
                <a:tc>
                  <a:txBody>
                    <a:bodyPr/>
                    <a:lstStyle/>
                    <a:p>
                      <a:r>
                        <a:rPr lang="en-US" sz="1050" dirty="0"/>
                        <a:t>Variety of specialized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237930"/>
                  </a:ext>
                </a:extLst>
              </a:tr>
              <a:tr h="242922">
                <a:tc>
                  <a:txBody>
                    <a:bodyPr/>
                    <a:lstStyle/>
                    <a:p>
                      <a:r>
                        <a:rPr lang="en-US" sz="1050" dirty="0"/>
                        <a:t>Raster processing capabilities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204238"/>
                  </a:ext>
                </a:extLst>
              </a:tr>
              <a:tr h="242922">
                <a:tc>
                  <a:txBody>
                    <a:bodyPr/>
                    <a:lstStyle/>
                    <a:p>
                      <a:r>
                        <a:rPr lang="en-US" sz="1050" dirty="0"/>
                        <a:t>Geostatistical analysis and help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666656"/>
                  </a:ext>
                </a:extLst>
              </a:tr>
              <a:tr h="242922">
                <a:tc>
                  <a:txBody>
                    <a:bodyPr/>
                    <a:lstStyle/>
                    <a:p>
                      <a:r>
                        <a:rPr lang="en-US" sz="1050" dirty="0"/>
                        <a:t>Remote sensing analysis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147334"/>
                  </a:ext>
                </a:extLst>
              </a:tr>
              <a:tr h="242922">
                <a:tc>
                  <a:txBody>
                    <a:bodyPr/>
                    <a:lstStyle/>
                    <a:p>
                      <a:r>
                        <a:rPr lang="en-US" sz="1050" dirty="0"/>
                        <a:t>Routing analysis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180553"/>
                  </a:ext>
                </a:extLst>
              </a:tr>
              <a:tr h="242922">
                <a:tc>
                  <a:txBody>
                    <a:bodyPr/>
                    <a:lstStyle/>
                    <a:p>
                      <a:r>
                        <a:rPr lang="en-US" sz="1050" dirty="0"/>
                        <a:t>Model building and reproducibility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960525"/>
                  </a:ext>
                </a:extLst>
              </a:tr>
              <a:tr h="242922">
                <a:tc>
                  <a:txBody>
                    <a:bodyPr/>
                    <a:lstStyle/>
                    <a:p>
                      <a:r>
                        <a:rPr lang="en-US" sz="1050" dirty="0"/>
                        <a:t>All purpose 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166814"/>
                  </a:ext>
                </a:extLst>
              </a:tr>
              <a:tr h="242922">
                <a:tc>
                  <a:txBody>
                    <a:bodyPr/>
                    <a:lstStyle/>
                    <a:p>
                      <a:r>
                        <a:rPr lang="en-US" sz="1050" dirty="0"/>
                        <a:t>3D analyses and 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64449"/>
                  </a:ext>
                </a:extLst>
              </a:tr>
              <a:tr h="242922">
                <a:tc>
                  <a:txBody>
                    <a:bodyPr/>
                    <a:lstStyle/>
                    <a:p>
                      <a:r>
                        <a:rPr lang="en-US" sz="1050" dirty="0"/>
                        <a:t>Web mapping (story maps)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494698"/>
                  </a:ext>
                </a:extLst>
              </a:tr>
              <a:tr h="348075">
                <a:tc>
                  <a:txBody>
                    <a:bodyPr/>
                    <a:lstStyle/>
                    <a:p>
                      <a:r>
                        <a:rPr lang="en-US" sz="1050" dirty="0"/>
                        <a:t>Documentation and helpful 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60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860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#2 – GRASS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454" y="1158613"/>
            <a:ext cx="8232775" cy="4761166"/>
          </a:xfrm>
        </p:spPr>
        <p:txBody>
          <a:bodyPr/>
          <a:lstStyle/>
          <a:p>
            <a:r>
              <a:rPr lang="en-US" dirty="0"/>
              <a:t>Graphical Resources Analysis Support System (GRASS)</a:t>
            </a:r>
          </a:p>
          <a:p>
            <a:pPr lvl="1"/>
            <a:r>
              <a:rPr lang="en-US" dirty="0"/>
              <a:t>Open-source GIS – runs on Linux, Unix, Mac, and windows</a:t>
            </a:r>
          </a:p>
          <a:p>
            <a:pPr lvl="1"/>
            <a:r>
              <a:rPr lang="en-US" dirty="0"/>
              <a:t>Developed in 82’ by US Government</a:t>
            </a:r>
          </a:p>
          <a:p>
            <a:pPr lvl="1"/>
            <a:r>
              <a:rPr lang="en-US" dirty="0"/>
              <a:t>Now maintained by academic community</a:t>
            </a:r>
          </a:p>
          <a:p>
            <a:pPr lvl="2"/>
            <a:r>
              <a:rPr lang="en-US" dirty="0"/>
              <a:t>GRASS HUB North America @ NC State University</a:t>
            </a:r>
          </a:p>
          <a:p>
            <a:pPr lvl="1"/>
            <a:r>
              <a:rPr lang="en-US" dirty="0"/>
              <a:t>Great for individuals with strong python skillset.</a:t>
            </a:r>
          </a:p>
          <a:p>
            <a:pPr lvl="1"/>
            <a:r>
              <a:rPr lang="en-US" dirty="0"/>
              <a:t>H20 analyses very good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Mapping and visualizations</a:t>
            </a:r>
          </a:p>
          <a:p>
            <a:pPr marL="338328" lvl="1" indent="0">
              <a:buNone/>
            </a:pPr>
            <a:r>
              <a:rPr lang="en-US" dirty="0"/>
              <a:t>   less so…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30" name="Picture 6" descr="Introduction to GRASS GIS">
            <a:extLst>
              <a:ext uri="{FF2B5EF4-FFF2-40B4-BE49-F238E27FC236}">
                <a16:creationId xmlns:a16="http://schemas.microsoft.com/office/drawing/2014/main" id="{98507574-6F28-41E7-8162-0FAE2B7C1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893" y="3675517"/>
            <a:ext cx="5014482" cy="268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269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#3 – RStudio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454" y="1158613"/>
            <a:ext cx="8232775" cy="4761166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1440E7C-3C1B-4D85-A5C1-112EEF14F05E}"/>
              </a:ext>
            </a:extLst>
          </p:cNvPr>
          <p:cNvSpPr txBox="1">
            <a:spLocks/>
          </p:cNvSpPr>
          <p:nvPr/>
        </p:nvSpPr>
        <p:spPr>
          <a:xfrm>
            <a:off x="457454" y="1374744"/>
            <a:ext cx="5257937" cy="47611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C4DBF4"/>
              </a:buClr>
              <a:buSzPct val="125000"/>
              <a:buFont typeface="Arial" pitchFamily="34" charset="0"/>
              <a:buChar char="•"/>
              <a:defRPr sz="2400" b="0" kern="1200">
                <a:solidFill>
                  <a:schemeClr val="bg1"/>
                </a:solidFill>
                <a:latin typeface="Franklin Gothic Medium" panose="020B0603020102020204" pitchFamily="34" charset="0"/>
                <a:ea typeface="+mn-ea"/>
                <a:cs typeface="Arial" pitchFamily="34" charset="0"/>
              </a:defRPr>
            </a:lvl1pPr>
            <a:lvl2pPr marL="512064" indent="-173736" algn="l" rtl="0" eaLnBrk="1" fontAlgn="base" hangingPunct="1">
              <a:spcBef>
                <a:spcPts val="800"/>
              </a:spcBef>
              <a:spcAft>
                <a:spcPct val="0"/>
              </a:spcAft>
              <a:buClr>
                <a:srgbClr val="C4DBF4"/>
              </a:buClr>
              <a:buSzPct val="85000"/>
              <a:buFont typeface="Wingdings" pitchFamily="2" charset="2"/>
              <a:buChar char="§"/>
              <a:defRPr sz="2000" b="0" kern="1200">
                <a:solidFill>
                  <a:schemeClr val="bg1"/>
                </a:solidFill>
                <a:latin typeface="Franklin Gothic Book" panose="020B0503020102020204" pitchFamily="34" charset="0"/>
                <a:ea typeface="+mn-ea"/>
                <a:cs typeface="Arial" pitchFamily="34" charset="0"/>
              </a:defRPr>
            </a:lvl2pPr>
            <a:lvl3pPr marL="859536" indent="-173736" algn="l" rtl="0" eaLnBrk="1" fontAlgn="base" hangingPunct="1">
              <a:spcBef>
                <a:spcPts val="800"/>
              </a:spcBef>
              <a:spcAft>
                <a:spcPct val="0"/>
              </a:spcAft>
              <a:buClr>
                <a:srgbClr val="C4DBF4"/>
              </a:buClr>
              <a:buFont typeface="Franklin Gothic Book" panose="020B0503020102020204" pitchFamily="34" charset="0"/>
              <a:buChar char="–"/>
              <a:defRPr sz="1600" b="0" kern="1200">
                <a:solidFill>
                  <a:schemeClr val="bg1"/>
                </a:solidFill>
                <a:latin typeface="Franklin Gothic Book" panose="020B0503020102020204" pitchFamily="34" charset="0"/>
                <a:ea typeface="+mn-ea"/>
                <a:cs typeface="Arial" pitchFamily="34" charset="0"/>
              </a:defRPr>
            </a:lvl3pPr>
            <a:lvl4pPr marL="1600200" indent="-173736" algn="l" rtl="0" eaLnBrk="1" fontAlgn="base" hangingPunct="1">
              <a:spcBef>
                <a:spcPts val="800"/>
              </a:spcBef>
              <a:spcAft>
                <a:spcPct val="0"/>
              </a:spcAft>
              <a:buClr>
                <a:srgbClr val="C4DBF4"/>
              </a:buClr>
              <a:buFont typeface="Franklin Gothic Book" panose="020B0503020102020204" pitchFamily="34" charset="0"/>
              <a:buChar char="–"/>
              <a:defRPr sz="1600" b="0" kern="1200">
                <a:solidFill>
                  <a:schemeClr val="bg1"/>
                </a:solidFill>
                <a:latin typeface="Franklin Gothic Book" panose="020B0503020102020204" pitchFamily="34" charset="0"/>
                <a:ea typeface="+mn-ea"/>
                <a:cs typeface="Arial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4DBF4"/>
              </a:buClr>
              <a:buFont typeface="Arial" charset="0"/>
              <a:buNone/>
              <a:defRPr sz="1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Very easy to install and use</a:t>
            </a:r>
          </a:p>
          <a:p>
            <a:pPr lvl="1"/>
            <a:r>
              <a:rPr lang="en-US" dirty="0"/>
              <a:t>Open-source GIS – runs on Linux, Unix, Mac, and windows</a:t>
            </a:r>
          </a:p>
          <a:p>
            <a:pPr lvl="1"/>
            <a:r>
              <a:rPr lang="en-US" dirty="0"/>
              <a:t>Supports vector, raster, and database formats</a:t>
            </a:r>
          </a:p>
          <a:p>
            <a:pPr lvl="1"/>
            <a:r>
              <a:rPr lang="en-US" dirty="0"/>
              <a:t>Good documentation, active user community, and online resources available</a:t>
            </a:r>
          </a:p>
          <a:p>
            <a:r>
              <a:rPr lang="en-US" dirty="0"/>
              <a:t>Clean interface to visualize data</a:t>
            </a:r>
          </a:p>
          <a:p>
            <a:r>
              <a:rPr lang="en-US" dirty="0"/>
              <a:t>Computationally slow</a:t>
            </a:r>
          </a:p>
          <a:p>
            <a:pPr lvl="1"/>
            <a:r>
              <a:rPr lang="en-US" dirty="0"/>
              <a:t>Difficult to work with large raster products</a:t>
            </a:r>
          </a:p>
          <a:p>
            <a:pPr lvl="1"/>
            <a:r>
              <a:rPr lang="en-US" dirty="0"/>
              <a:t>No map based viewer to evaluate results</a:t>
            </a:r>
          </a:p>
          <a:p>
            <a:pPr lvl="2"/>
            <a:r>
              <a:rPr lang="en-US" dirty="0"/>
              <a:t>All done through plotting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92E2D9A-DCD9-4E3B-A354-025DF4501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332" y="2301613"/>
            <a:ext cx="3730879" cy="233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916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1125363"/>
            <a:ext cx="8232775" cy="4761166"/>
          </a:xfrm>
        </p:spPr>
        <p:txBody>
          <a:bodyPr/>
          <a:lstStyle/>
          <a:p>
            <a:r>
              <a:rPr lang="en-US" dirty="0"/>
              <a:t>ArcGIS has it all</a:t>
            </a:r>
          </a:p>
          <a:p>
            <a:r>
              <a:rPr lang="en-US" dirty="0"/>
              <a:t>Selecting other platforms should be based on needs and best fit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F24AC-43A1-46B8-833B-F7F283A26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7" t="34890" r="20000" b="18242"/>
          <a:stretch/>
        </p:blipFill>
        <p:spPr>
          <a:xfrm>
            <a:off x="1212856" y="2431472"/>
            <a:ext cx="6718287" cy="391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51350"/>
      </p:ext>
    </p:extLst>
  </p:cSld>
  <p:clrMapOvr>
    <a:masterClrMapping/>
  </p:clrMapOvr>
</p:sld>
</file>

<file path=ppt/theme/theme1.xml><?xml version="1.0" encoding="utf-8"?>
<a:theme xmlns:a="http://schemas.openxmlformats.org/drawingml/2006/main" name="Tt_PPT_Template_3_Dark">
  <a:themeElements>
    <a:clrScheme name="Tetra Tech 3">
      <a:dk1>
        <a:srgbClr val="2A2C27"/>
      </a:dk1>
      <a:lt1>
        <a:srgbClr val="FFFFFF"/>
      </a:lt1>
      <a:dk2>
        <a:srgbClr val="003478"/>
      </a:dk2>
      <a:lt2>
        <a:srgbClr val="E0E1DD"/>
      </a:lt2>
      <a:accent1>
        <a:srgbClr val="5482AB"/>
      </a:accent1>
      <a:accent2>
        <a:srgbClr val="69923A"/>
      </a:accent2>
      <a:accent3>
        <a:srgbClr val="CA7700"/>
      </a:accent3>
      <a:accent4>
        <a:srgbClr val="B3995D"/>
      </a:accent4>
      <a:accent5>
        <a:srgbClr val="675C53"/>
      </a:accent5>
      <a:accent6>
        <a:srgbClr val="004165"/>
      </a:accent6>
      <a:hlink>
        <a:srgbClr val="0000FF"/>
      </a:hlink>
      <a:folHlink>
        <a:srgbClr val="7030A0"/>
      </a:folHlink>
    </a:clrScheme>
    <a:fontScheme name="Tetra Tech 3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400" dirty="0" smtClean="0">
            <a:solidFill>
              <a:srgbClr val="FFFFFF"/>
            </a:solidFill>
            <a:latin typeface="Franklin Gothic Medium" panose="020B06030201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t_PPT_template_3_dark.potx" id="{A1D19A58-4EDE-4B6D-982F-4B200320298A}" vid="{423D1145-A084-4B49-B8DF-511CF92BFF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AAB46107FBB74996516B4A6C9DEE48" ma:contentTypeVersion="4" ma:contentTypeDescription="Create a new document." ma:contentTypeScope="" ma:versionID="1379ae0d2cf4b2676183cde4b1b876e9">
  <xsd:schema xmlns:xsd="http://www.w3.org/2001/XMLSchema" xmlns:xs="http://www.w3.org/2001/XMLSchema" xmlns:p="http://schemas.microsoft.com/office/2006/metadata/properties" xmlns:ns2="cba05f01-13a3-46fa-b0a3-db2ff36641fd" targetNamespace="http://schemas.microsoft.com/office/2006/metadata/properties" ma:root="true" ma:fieldsID="c8b7cfdf075334d4864b31bfbcbc43e3" ns2:_="">
    <xsd:import namespace="cba05f01-13a3-46fa-b0a3-db2ff36641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a05f01-13a3-46fa-b0a3-db2ff36641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2F1D71-6BD6-4470-BDEC-810053F9696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DBCCC40-F6DD-4820-82D5-487AD602A6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a05f01-13a3-46fa-b0a3-db2ff36641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898FFC-5CE2-446B-A09A-E933DC8A9F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Tt_PPT_template_3_dark97ecf3ad2c190fdb3f3300b22108c8635a8c7fd18e20725d56612197fadd7ffa</Template>
  <TotalTime>0</TotalTime>
  <Words>375</Words>
  <Application>Microsoft Office PowerPoint</Application>
  <PresentationFormat>On-screen Show (4:3)</PresentationFormat>
  <Paragraphs>96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Franklin Gothic Book</vt:lpstr>
      <vt:lpstr>Franklin Gothic Demi</vt:lpstr>
      <vt:lpstr>Franklin Gothic Medium</vt:lpstr>
      <vt:lpstr>Wingdings</vt:lpstr>
      <vt:lpstr>Tt_PPT_Template_3_Dark</vt:lpstr>
      <vt:lpstr>Open source alternatives to ESRI products</vt:lpstr>
      <vt:lpstr>Alternatives to ArcGIS and ArcPro</vt:lpstr>
      <vt:lpstr>Alternatives #1 - QGIS</vt:lpstr>
      <vt:lpstr>Alternatives #1 – QGIS vs ArcGIS</vt:lpstr>
      <vt:lpstr>Alternatives #2 – GRASS</vt:lpstr>
      <vt:lpstr>Alternatives #3 – RStudio</vt:lpstr>
      <vt:lpstr>Wrapping up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2021-09-11T17:35:37Z</dcterms:created>
  <dcterms:modified xsi:type="dcterms:W3CDTF">2021-09-20T11:45:28Z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0x010100EAAAB46107FBB74996516B4A6C9DEE48</vt:lpwstr>
  </property>
</Properties>
</file>